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Nixie One"/>
      <p:regular r:id="rId14"/>
    </p:embeddedFont>
    <p:embeddedFont>
      <p:font typeface="Helvetica Neue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HelveticaNeue-regular.fntdata"/><Relationship Id="rId14" Type="http://schemas.openxmlformats.org/officeDocument/2006/relationships/font" Target="fonts/NixieOne-regular.fntdata"/><Relationship Id="rId17" Type="http://schemas.openxmlformats.org/officeDocument/2006/relationships/font" Target="fonts/HelveticaNeue-italic.fntdata"/><Relationship Id="rId16" Type="http://schemas.openxmlformats.org/officeDocument/2006/relationships/font" Target="fonts/HelveticaNeue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HelveticaNeue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49d5231db6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49d5231db6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49d8d003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49d8d003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49d8d003e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49d8d003e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49d8d003e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49d8d003e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4a60fc06cb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4a60fc06cb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49d8d003e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49d8d003e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49d8d003e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49d8d003e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49d8d003e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49d8d003e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 rot="10800000">
            <a:off x="3919993" y="3977033"/>
            <a:ext cx="1303500" cy="11283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11;p2"/>
          <p:cNvSpPr/>
          <p:nvPr/>
        </p:nvSpPr>
        <p:spPr>
          <a:xfrm rot="5400000">
            <a:off x="3809057" y="-81000"/>
            <a:ext cx="1525500" cy="17616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 flipH="1" rot="10800000">
            <a:off x="2809875" y="-172875"/>
            <a:ext cx="1111500" cy="962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flipH="1" rot="10800000">
            <a:off x="3602723" y="1360109"/>
            <a:ext cx="493800" cy="427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flipH="1" rot="10800000">
            <a:off x="5278915" y="855279"/>
            <a:ext cx="944700" cy="818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 rot="10800000">
            <a:off x="5365799" y="352324"/>
            <a:ext cx="493800" cy="4272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8" name="Google Shape;18;p2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3253021" y="113273"/>
            <a:ext cx="225085" cy="38996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2" name="Google Shape;22;p2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1" name="Google Shape;31;p2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 flipH="1" rot="10800000">
            <a:off x="5010533" y="4576648"/>
            <a:ext cx="1032900" cy="8946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 flipH="1" rot="10800000">
            <a:off x="5133679" y="4056450"/>
            <a:ext cx="540000" cy="467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 flipH="1" rot="10800000">
            <a:off x="3101709" y="3629719"/>
            <a:ext cx="1032900" cy="8940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 flipH="1" rot="10800000">
            <a:off x="3530384" y="4576662"/>
            <a:ext cx="452100" cy="3912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370705" y="4867761"/>
            <a:ext cx="312503" cy="312484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5772008" y="4056440"/>
            <a:ext cx="573943" cy="550550"/>
            <a:chOff x="5241175" y="4959100"/>
            <a:chExt cx="539775" cy="517775"/>
          </a:xfrm>
        </p:grpSpPr>
        <p:sp>
          <p:nvSpPr>
            <p:cNvPr id="41" name="Google Shape;41;p2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3429208" y="3904791"/>
            <a:ext cx="377839" cy="343685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5" name="Google Shape;335;p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6" name="Google Shape;33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/>
          <p:nvPr/>
        </p:nvSpPr>
        <p:spPr>
          <a:xfrm flipH="1" rot="10800000">
            <a:off x="-94969" y="303826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3"/>
          <p:cNvSpPr/>
          <p:nvPr/>
        </p:nvSpPr>
        <p:spPr>
          <a:xfrm rot="5400000">
            <a:off x="559400" y="1538825"/>
            <a:ext cx="1788000" cy="20646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3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" name="Google Shape;52;p3"/>
          <p:cNvSpPr txBox="1"/>
          <p:nvPr>
            <p:ph idx="1" type="subTitle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"/>
          <p:cNvSpPr/>
          <p:nvPr/>
        </p:nvSpPr>
        <p:spPr>
          <a:xfrm flipH="1" rot="10800000">
            <a:off x="66674" y="31354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3"/>
          <p:cNvSpPr/>
          <p:nvPr/>
        </p:nvSpPr>
        <p:spPr>
          <a:xfrm flipH="1" rot="10800000">
            <a:off x="828675" y="35165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"/>
          <p:cNvSpPr/>
          <p:nvPr/>
        </p:nvSpPr>
        <p:spPr>
          <a:xfrm flipH="1" rot="10800000">
            <a:off x="761999" y="8779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3"/>
          <p:cNvSpPr/>
          <p:nvPr/>
        </p:nvSpPr>
        <p:spPr>
          <a:xfrm flipH="1" rot="10800000">
            <a:off x="793851" y="4692801"/>
            <a:ext cx="517500" cy="4479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" name="Google Shape;57;p3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58" name="Google Shape;58;p3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393600" y="334662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2" name="Google Shape;62;p3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71" name="Google Shape;71;p3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" name="Google Shape;75;p3"/>
          <p:cNvSpPr/>
          <p:nvPr/>
        </p:nvSpPr>
        <p:spPr>
          <a:xfrm flipH="1" rot="10800000">
            <a:off x="733424" y="39360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"/>
          <p:cNvSpPr/>
          <p:nvPr/>
        </p:nvSpPr>
        <p:spPr>
          <a:xfrm flipH="1" rot="10800000">
            <a:off x="738525" y="1008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"/>
          <p:cNvSpPr/>
          <p:nvPr/>
        </p:nvSpPr>
        <p:spPr>
          <a:xfrm flipH="1" rot="10800000">
            <a:off x="-291325" y="4148475"/>
            <a:ext cx="1182300" cy="10236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"/>
          <p:cNvSpPr/>
          <p:nvPr/>
        </p:nvSpPr>
        <p:spPr>
          <a:xfrm flipH="1" rot="10800000">
            <a:off x="420725" y="-652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1019338" y="416705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81" name="Google Shape;81;p3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3"/>
          <p:cNvSpPr/>
          <p:nvPr/>
        </p:nvSpPr>
        <p:spPr>
          <a:xfrm>
            <a:off x="47199" y="4430470"/>
            <a:ext cx="505231" cy="459562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/>
          <p:nvPr/>
        </p:nvSpPr>
        <p:spPr>
          <a:xfrm flipH="1" rot="10800000">
            <a:off x="-94969" y="619169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" name="Google Shape;90;p4"/>
          <p:cNvSpPr/>
          <p:nvPr/>
        </p:nvSpPr>
        <p:spPr>
          <a:xfrm rot="5400000">
            <a:off x="499599" y="1905237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" name="Google Shape;91;p4"/>
          <p:cNvSpPr txBox="1"/>
          <p:nvPr>
            <p:ph idx="1" type="body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Font typeface="Nixie One"/>
              <a:buChar char="◇"/>
              <a:defRPr sz="2400">
                <a:latin typeface="Nixie One"/>
                <a:ea typeface="Nixie One"/>
                <a:cs typeface="Nixie One"/>
                <a:sym typeface="Nixie One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￭"/>
              <a:defRPr sz="2400">
                <a:latin typeface="Nixie One"/>
                <a:ea typeface="Nixie One"/>
                <a:cs typeface="Nixie One"/>
                <a:sym typeface="Nixie One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￮"/>
              <a:defRPr sz="2400">
                <a:latin typeface="Nixie One"/>
                <a:ea typeface="Nixie One"/>
                <a:cs typeface="Nixie One"/>
                <a:sym typeface="Nixie One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92" name="Google Shape;92;p4"/>
          <p:cNvSpPr/>
          <p:nvPr/>
        </p:nvSpPr>
        <p:spPr>
          <a:xfrm flipH="1" rot="10800000">
            <a:off x="-123826" y="28115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"/>
          <p:cNvSpPr/>
          <p:nvPr/>
        </p:nvSpPr>
        <p:spPr>
          <a:xfrm flipH="1" rot="10800000">
            <a:off x="638175" y="3192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4"/>
          <p:cNvSpPr/>
          <p:nvPr/>
        </p:nvSpPr>
        <p:spPr>
          <a:xfrm flipH="1" rot="10800000">
            <a:off x="752474" y="120180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"/>
          <p:cNvSpPr/>
          <p:nvPr/>
        </p:nvSpPr>
        <p:spPr>
          <a:xfrm flipH="1" rot="10800000">
            <a:off x="657225" y="4380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4"/>
          <p:cNvGrpSpPr/>
          <p:nvPr/>
        </p:nvGrpSpPr>
        <p:grpSpPr>
          <a:xfrm>
            <a:off x="986834" y="1394518"/>
            <a:ext cx="351204" cy="324661"/>
            <a:chOff x="5975075" y="2327500"/>
            <a:chExt cx="420100" cy="388350"/>
          </a:xfrm>
        </p:grpSpPr>
        <p:sp>
          <p:nvSpPr>
            <p:cNvPr id="97" name="Google Shape;97;p4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4"/>
          <p:cNvSpPr/>
          <p:nvPr/>
        </p:nvSpPr>
        <p:spPr>
          <a:xfrm>
            <a:off x="203100" y="30227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>
            <a:off x="295728" y="877706"/>
            <a:ext cx="247469" cy="392302"/>
            <a:chOff x="6718575" y="2318625"/>
            <a:chExt cx="256950" cy="407375"/>
          </a:xfrm>
        </p:grpSpPr>
        <p:sp>
          <p:nvSpPr>
            <p:cNvPr id="101" name="Google Shape;101;p4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" name="Google Shape;109;p4"/>
          <p:cNvGrpSpPr/>
          <p:nvPr/>
        </p:nvGrpSpPr>
        <p:grpSpPr>
          <a:xfrm>
            <a:off x="1229484" y="3310481"/>
            <a:ext cx="342882" cy="350068"/>
            <a:chOff x="3951850" y="2985350"/>
            <a:chExt cx="407950" cy="416500"/>
          </a:xfrm>
        </p:grpSpPr>
        <p:sp>
          <p:nvSpPr>
            <p:cNvPr id="110" name="Google Shape;110;p4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4"/>
          <p:cNvSpPr/>
          <p:nvPr/>
        </p:nvSpPr>
        <p:spPr>
          <a:xfrm flipH="1" rot="10800000">
            <a:off x="542924" y="36121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"/>
          <p:cNvSpPr/>
          <p:nvPr/>
        </p:nvSpPr>
        <p:spPr>
          <a:xfrm flipH="1" rot="10800000">
            <a:off x="729000" y="424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"/>
          <p:cNvSpPr/>
          <p:nvPr/>
        </p:nvSpPr>
        <p:spPr>
          <a:xfrm flipH="1" rot="10800000">
            <a:off x="-115052" y="3996025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"/>
          <p:cNvSpPr/>
          <p:nvPr/>
        </p:nvSpPr>
        <p:spPr>
          <a:xfrm flipH="1" rot="10800000">
            <a:off x="411200" y="2586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828838" y="38432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4"/>
          <p:cNvGrpSpPr/>
          <p:nvPr/>
        </p:nvGrpSpPr>
        <p:grpSpPr>
          <a:xfrm>
            <a:off x="67092" y="1681690"/>
            <a:ext cx="455624" cy="437054"/>
            <a:chOff x="5241175" y="4959100"/>
            <a:chExt cx="539775" cy="517775"/>
          </a:xfrm>
        </p:grpSpPr>
        <p:sp>
          <p:nvSpPr>
            <p:cNvPr id="120" name="Google Shape;120;p4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4"/>
          <p:cNvSpPr/>
          <p:nvPr/>
        </p:nvSpPr>
        <p:spPr>
          <a:xfrm>
            <a:off x="144926" y="4214500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4"/>
          <p:cNvSpPr txBox="1"/>
          <p:nvPr/>
        </p:nvSpPr>
        <p:spPr>
          <a:xfrm>
            <a:off x="94000" y="192958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sz="120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28" name="Google Shape;128;p4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5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5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33" name="Google Shape;133;p5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134" name="Google Shape;134;p5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5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5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5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5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5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5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" name="Google Shape;142;p5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3" name="Google Shape;143;p5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5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" name="Google Shape;147;p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8" name="Google Shape;148;p5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5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" name="Google Shape;155;p5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156" name="Google Shape;156;p5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5" name="Google Shape;165;p5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5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6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6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74" name="Google Shape;174;p6"/>
          <p:cNvSpPr txBox="1"/>
          <p:nvPr>
            <p:ph idx="1" type="body"/>
          </p:nvPr>
        </p:nvSpPr>
        <p:spPr>
          <a:xfrm>
            <a:off x="1734000" y="2414450"/>
            <a:ext cx="2667300" cy="26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" name="Google Shape;175;p6"/>
          <p:cNvSpPr txBox="1"/>
          <p:nvPr>
            <p:ph idx="2" type="body"/>
          </p:nvPr>
        </p:nvSpPr>
        <p:spPr>
          <a:xfrm>
            <a:off x="4562088" y="2414450"/>
            <a:ext cx="2667300" cy="26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" name="Google Shape;176;p6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6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6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6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0" name="Google Shape;180;p6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81" name="Google Shape;181;p6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6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6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185" name="Google Shape;185;p6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" name="Google Shape;193;p6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94" name="Google Shape;194;p6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6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6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6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6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6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3" name="Google Shape;203;p6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04" name="Google Shape;204;p6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6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6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7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15" name="Google Shape;215;p7"/>
          <p:cNvSpPr txBox="1"/>
          <p:nvPr>
            <p:ph idx="1" type="body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" name="Google Shape;216;p7"/>
          <p:cNvSpPr txBox="1"/>
          <p:nvPr>
            <p:ph idx="2" type="body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7" name="Google Shape;217;p7"/>
          <p:cNvSpPr txBox="1"/>
          <p:nvPr>
            <p:ph idx="3" type="body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" name="Google Shape;218;p7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7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7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7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2" name="Google Shape;222;p7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23" name="Google Shape;223;p7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5" name="Google Shape;225;p7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6" name="Google Shape;226;p7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227" name="Google Shape;227;p7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" name="Google Shape;235;p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36" name="Google Shape;236;p7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" name="Google Shape;240;p7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8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3" name="Google Shape;243;p8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4" name="Google Shape;244;p8"/>
          <p:cNvSpPr txBox="1"/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45" name="Google Shape;245;p8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8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8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8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9" name="Google Shape;249;p8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50" name="Google Shape;250;p8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8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" name="Google Shape;253;p8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254" name="Google Shape;254;p8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8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63" name="Google Shape;263;p8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8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8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8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8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8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2" name="Google Shape;272;p8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73" name="Google Shape;273;p8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8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8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9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3" name="Google Shape;283;p9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4" name="Google Shape;284;p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285" name="Google Shape;285;p9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9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9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9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9" name="Google Shape;289;p9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90" name="Google Shape;290;p9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9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3" name="Google Shape;293;p9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294" name="Google Shape;294;p9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9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" name="Google Shape;302;p9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303" name="Google Shape;303;p9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9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9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9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9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9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2" name="Google Shape;312;p9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313" name="Google Shape;313;p9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9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9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0"/>
          <p:cNvSpPr/>
          <p:nvPr/>
        </p:nvSpPr>
        <p:spPr>
          <a:xfrm flipH="1" rot="10800000">
            <a:off x="8218352" y="4121459"/>
            <a:ext cx="685200" cy="5934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3" name="Google Shape;323;p10"/>
          <p:cNvSpPr/>
          <p:nvPr/>
        </p:nvSpPr>
        <p:spPr>
          <a:xfrm rot="5400000">
            <a:off x="388487" y="105212"/>
            <a:ext cx="944100" cy="10902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4" name="Google Shape;324;p10"/>
          <p:cNvSpPr/>
          <p:nvPr/>
        </p:nvSpPr>
        <p:spPr>
          <a:xfrm flipH="1" rot="10800000">
            <a:off x="-123825" y="847792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0"/>
          <p:cNvSpPr/>
          <p:nvPr/>
        </p:nvSpPr>
        <p:spPr>
          <a:xfrm flipH="1" rot="10800000">
            <a:off x="503116" y="1161450"/>
            <a:ext cx="352800" cy="305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0"/>
          <p:cNvSpPr/>
          <p:nvPr/>
        </p:nvSpPr>
        <p:spPr>
          <a:xfrm flipH="1" rot="10800000">
            <a:off x="1208424" y="-131812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0"/>
          <p:cNvSpPr/>
          <p:nvPr/>
        </p:nvSpPr>
        <p:spPr>
          <a:xfrm flipH="1" rot="10800000">
            <a:off x="247753" y="49693"/>
            <a:ext cx="295200" cy="2556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0"/>
          <p:cNvSpPr/>
          <p:nvPr/>
        </p:nvSpPr>
        <p:spPr>
          <a:xfrm flipH="1" rot="10800000">
            <a:off x="8763568" y="4485979"/>
            <a:ext cx="543000" cy="470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0"/>
          <p:cNvSpPr/>
          <p:nvPr/>
        </p:nvSpPr>
        <p:spPr>
          <a:xfrm flipH="1" rot="10800000">
            <a:off x="8523810" y="4741100"/>
            <a:ext cx="284100" cy="2457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0"/>
          <p:cNvSpPr/>
          <p:nvPr/>
        </p:nvSpPr>
        <p:spPr>
          <a:xfrm flipH="1" rot="10800000">
            <a:off x="8322785" y="3628023"/>
            <a:ext cx="543000" cy="470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0"/>
          <p:cNvSpPr/>
          <p:nvPr/>
        </p:nvSpPr>
        <p:spPr>
          <a:xfrm flipH="1" rot="10800000">
            <a:off x="8763569" y="4009882"/>
            <a:ext cx="237600" cy="2058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0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0E293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2"/>
          <p:cNvSpPr txBox="1"/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 Invaders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Jayden Ma and Mohamed Camara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</a:rPr>
              <a:t>EK131 E2 Team #10</a:t>
            </a:r>
            <a:endParaRPr sz="18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3"/>
          <p:cNvSpPr txBox="1"/>
          <p:nvPr>
            <p:ph type="title"/>
          </p:nvPr>
        </p:nvSpPr>
        <p:spPr>
          <a:xfrm>
            <a:off x="2385150" y="40150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347" name="Google Shape;347;p13"/>
          <p:cNvSpPr txBox="1"/>
          <p:nvPr>
            <p:ph idx="1" type="body"/>
          </p:nvPr>
        </p:nvSpPr>
        <p:spPr>
          <a:xfrm>
            <a:off x="1995625" y="1046800"/>
            <a:ext cx="4944300" cy="24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Objective to make a simple and fast-paced game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Game is based on Space Invaders (1987) with a few modifications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Removed the walls and enemies shooting back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Instead the enemies come down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Related image" id="348" name="Google Shape;34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0600" y="2853075"/>
            <a:ext cx="2445275" cy="169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7500" y="2545450"/>
            <a:ext cx="1593750" cy="219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4"/>
          <p:cNvSpPr txBox="1"/>
          <p:nvPr>
            <p:ph type="title"/>
          </p:nvPr>
        </p:nvSpPr>
        <p:spPr>
          <a:xfrm>
            <a:off x="2648075" y="294375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355" name="Google Shape;355;p14"/>
          <p:cNvSpPr txBox="1"/>
          <p:nvPr>
            <p:ph idx="1" type="body"/>
          </p:nvPr>
        </p:nvSpPr>
        <p:spPr>
          <a:xfrm>
            <a:off x="2239075" y="1086550"/>
            <a:ext cx="5146500" cy="27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Prevent aliens from reaching the bottom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Accumulate as many points as possible doing so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Trains dexterity of player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Reaction time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Player hand movement speed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6" name="Google Shape;35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9550" y="2840075"/>
            <a:ext cx="3440900" cy="200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700" y="422725"/>
            <a:ext cx="2418600" cy="429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6"/>
          <p:cNvSpPr txBox="1"/>
          <p:nvPr>
            <p:ph type="title"/>
          </p:nvPr>
        </p:nvSpPr>
        <p:spPr>
          <a:xfrm>
            <a:off x="2297500" y="401475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</a:t>
            </a:r>
            <a:endParaRPr/>
          </a:p>
        </p:txBody>
      </p:sp>
      <p:sp>
        <p:nvSpPr>
          <p:cNvPr id="367" name="Google Shape;367;p16"/>
          <p:cNvSpPr txBox="1"/>
          <p:nvPr>
            <p:ph idx="1" type="body"/>
          </p:nvPr>
        </p:nvSpPr>
        <p:spPr>
          <a:xfrm>
            <a:off x="2297500" y="1046775"/>
            <a:ext cx="5278800" cy="14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Initialization until player hand closes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Functions: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Row generation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Moving down rows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Killing aliens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Difficulty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Game over check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Highest score</a:t>
            </a:r>
            <a:endParaRPr/>
          </a:p>
        </p:txBody>
      </p:sp>
      <p:pic>
        <p:nvPicPr>
          <p:cNvPr id="368" name="Google Shape;36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750" y="3203550"/>
            <a:ext cx="2890349" cy="171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6575" y="2083999"/>
            <a:ext cx="2246175" cy="273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463" y="952500"/>
            <a:ext cx="5857875" cy="35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8"/>
          <p:cNvSpPr txBox="1"/>
          <p:nvPr>
            <p:ph type="title"/>
          </p:nvPr>
        </p:nvSpPr>
        <p:spPr>
          <a:xfrm>
            <a:off x="2482525" y="401475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Difficulties</a:t>
            </a:r>
            <a:endParaRPr/>
          </a:p>
        </p:txBody>
      </p:sp>
      <p:sp>
        <p:nvSpPr>
          <p:cNvPr id="380" name="Google Shape;380;p18"/>
          <p:cNvSpPr txBox="1"/>
          <p:nvPr>
            <p:ph idx="1" type="body"/>
          </p:nvPr>
        </p:nvSpPr>
        <p:spPr>
          <a:xfrm>
            <a:off x="1849550" y="1174225"/>
            <a:ext cx="6554400" cy="16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Programming inexperience led to a lot of general issues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Solution: Asking professor and TAs for help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Learned a lot about C# functions in this way and made later stages of game development easier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First major problem: How to generate the first row and move it down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Solution: A function that checked each row and column for an alien and moved it down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Became the basis for many other game mechanics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Other problems along the way: randomized row generation, high score display</a:t>
            </a:r>
            <a:endParaRPr/>
          </a:p>
        </p:txBody>
      </p:sp>
      <p:pic>
        <p:nvPicPr>
          <p:cNvPr id="381" name="Google Shape;3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250" y="3514475"/>
            <a:ext cx="1415425" cy="152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1525" y="3750375"/>
            <a:ext cx="1688750" cy="10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9"/>
          <p:cNvSpPr txBox="1"/>
          <p:nvPr>
            <p:ph type="title"/>
          </p:nvPr>
        </p:nvSpPr>
        <p:spPr>
          <a:xfrm>
            <a:off x="2297500" y="430700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88" name="Google Shape;388;p19"/>
          <p:cNvSpPr txBox="1"/>
          <p:nvPr>
            <p:ph idx="1" type="body"/>
          </p:nvPr>
        </p:nvSpPr>
        <p:spPr>
          <a:xfrm>
            <a:off x="1976150" y="1076000"/>
            <a:ext cx="5522100" cy="16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Future enhancements: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More faithful to original game: put walls back in and aliens fire back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More animations to make it look better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Advanced features: special aliens and power-ups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Learned about programming, game design, and engineering in general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Hopefully we made an engaging game that will inspire those who take this module in the future</a:t>
            </a:r>
            <a:endParaRPr/>
          </a:p>
        </p:txBody>
      </p:sp>
      <p:pic>
        <p:nvPicPr>
          <p:cNvPr id="389" name="Google Shape;3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2125" y="3332850"/>
            <a:ext cx="1605324" cy="160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0275" y="3305063"/>
            <a:ext cx="1659900" cy="165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0"/>
          <p:cNvSpPr txBox="1"/>
          <p:nvPr>
            <p:ph type="title"/>
          </p:nvPr>
        </p:nvSpPr>
        <p:spPr>
          <a:xfrm>
            <a:off x="2346175" y="411225"/>
            <a:ext cx="49443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96" name="Google Shape;396;p20"/>
          <p:cNvSpPr txBox="1"/>
          <p:nvPr>
            <p:ph idx="1" type="body"/>
          </p:nvPr>
        </p:nvSpPr>
        <p:spPr>
          <a:xfrm>
            <a:off x="2099850" y="1056525"/>
            <a:ext cx="5418000" cy="16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i="1" lang="en"/>
              <a:t>Professor Janusz Konrad </a:t>
            </a:r>
            <a:r>
              <a:rPr lang="en"/>
              <a:t>- Professor, game design and programming assistance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i="1" lang="en"/>
              <a:t>Natalia Frumkin,</a:t>
            </a:r>
            <a:r>
              <a:rPr i="1" lang="en"/>
              <a:t> </a:t>
            </a:r>
            <a:r>
              <a:rPr i="1" lang="en"/>
              <a:t>Jeffrey Leong </a:t>
            </a:r>
            <a:r>
              <a:rPr lang="en"/>
              <a:t>- Teaching Assistants, programming assistance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i="1" lang="en"/>
              <a:t>https://docs.microsoft.com/en-us/dotnet/csharp/index</a:t>
            </a:r>
            <a:r>
              <a:rPr lang="en"/>
              <a:t> - General C# reference guide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i="1" lang="en"/>
              <a:t>https://stackoverflow.com/</a:t>
            </a:r>
            <a:r>
              <a:rPr lang="en"/>
              <a:t> - Specific help for certain game mechanics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